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</p:sldIdLst>
  <p:sldSz cx="6858000" cy="9906000" type="A4"/>
  <p:notesSz cx="6858000" cy="9906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7153B719-7E57-2D29-803B-1A7F266976B7}">
  <a:tblStyle styleId="{7153B719-7E57-2D29-803B-1A7F266976B7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4907757" y="527403"/>
            <a:ext cx="1478756" cy="8394877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71488" y="527403"/>
            <a:ext cx="4350544" cy="8394877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71488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3471863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527405"/>
            <a:ext cx="5915025" cy="191470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72381" y="3618442"/>
            <a:ext cx="2901255" cy="532218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3471863" y="3618442"/>
            <a:ext cx="2915543" cy="532218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50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hyperlink" Target="https://fedresurs.online/liquidation/?utm_source=instrukciya&amp;utm_medium=perehod&amp;utm_campaign=kolontitul" TargetMode="External"/><Relationship Id="rId4" Type="http://schemas.openxmlformats.org/officeDocument/2006/relationships/hyperlink" Target="https://likvidatsiya.online/tarify_po_likvidacii/?utm_source=instrukciya&amp;utm_medium=perehod&amp;utm_campaign=nulevaya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edresurs.ru/" TargetMode="External"/><Relationship Id="rId3" Type="http://schemas.openxmlformats.org/officeDocument/2006/relationships/hyperlink" Target="https://fedresurs.online/liquidation/?utm_source=instrukciya&amp;utm_medium=perehod&amp;utm_campaign=fedresurs" TargetMode="External"/><Relationship Id="rId4" Type="http://schemas.openxmlformats.org/officeDocument/2006/relationships/hyperlink" Target="https://fedresurs.online/liquidation/?utm_source=instrukciya&amp;utm_medium=perehod&amp;utm_campaign=kolontitul" TargetMode="Externa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likvidatsiya.online/tarify_po_likvidacii/?utm_source=instrukciya&amp;utm_medium=perehod&amp;utm_campaign=nulevaya" TargetMode="External"/><Relationship Id="rId3" Type="http://schemas.openxmlformats.org/officeDocument/2006/relationships/hyperlink" Target="https://fedresurs.online/liquidation/?utm_source=instrukciya&amp;utm_medium=perehod&amp;utm_campaign=opublikovat" TargetMode="External"/><Relationship Id="rId4" Type="http://schemas.openxmlformats.org/officeDocument/2006/relationships/hyperlink" Target="https://fedresurs.online/liquidation/?utm_source=instrukciya&amp;utm_medium=perehod&amp;utm_campaign=raschet" TargetMode="External"/><Relationship Id="rId5" Type="http://schemas.openxmlformats.org/officeDocument/2006/relationships/hyperlink" Target="https://fedresurs.online/liquidation/?utm_source=instrukciya&amp;utm_medium=perehod&amp;utm_campaign=kolontitu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 hidden="0"/>
          <p:cNvPicPr>
            <a:picLocks noChangeAspect="1"/>
          </p:cNvPicPr>
          <p:nvPr isPhoto="0" userDrawn="0"/>
        </p:nvPicPr>
        <p:blipFill>
          <a:blip r:embed="rId2"/>
          <a:srcRect l="1517" t="6586" r="1763" b="0"/>
          <a:stretch/>
        </p:blipFill>
        <p:spPr bwMode="auto">
          <a:xfrm>
            <a:off x="0" y="-8599"/>
            <a:ext cx="6846125" cy="9914599"/>
          </a:xfrm>
          <a:prstGeom prst="rect">
            <a:avLst/>
          </a:prstGeom>
        </p:spPr>
      </p:pic>
      <p:sp>
        <p:nvSpPr>
          <p:cNvPr id="6" name="TextBox 5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800" b="0" i="0" u="none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Arial"/>
                <a:cs typeface="Arial"/>
              </a:rPr>
              <a:t>8-800-302-02-21</a:t>
            </a: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2" name="Прямоугольник 1" hidden="0"/>
          <p:cNvSpPr/>
          <p:nvPr isPhoto="0" userDrawn="0"/>
        </p:nvSpPr>
        <p:spPr bwMode="auto">
          <a:xfrm>
            <a:off x="2268187" y="1840675"/>
            <a:ext cx="2897579" cy="534390"/>
          </a:xfrm>
          <a:prstGeom prst="rect">
            <a:avLst/>
          </a:prstGeom>
          <a:solidFill>
            <a:srgbClr val="E0E0E8"/>
          </a:solidFill>
          <a:ln>
            <a:solidFill>
              <a:srgbClr val="DFDF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7" name="TextBox 6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800" b="0" i="0" u="sng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Arial"/>
                <a:cs typeface="Arial"/>
                <a:hlinkClick r:id="rId3" tooltip="https://fedresurs.online/liquidation/?utm_source=instrukciya&amp;utm_medium=perehod&amp;utm_campaign=kolontitul"/>
              </a:rPr>
              <a:t>fedresurs.online</a:t>
            </a: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10" name="Скругленный прямоугольник 9" hidden="0">
            <a:hlinkClick r:id="rId4"/>
          </p:cNvPr>
          <p:cNvSpPr/>
          <p:nvPr isPhoto="0" userDrawn="0"/>
        </p:nvSpPr>
        <p:spPr bwMode="auto">
          <a:xfrm>
            <a:off x="412711" y="1012044"/>
            <a:ext cx="6020702" cy="1022669"/>
          </a:xfrm>
          <a:prstGeom prst="roundRect">
            <a:avLst>
              <a:gd name="adj" fmla="val 16667"/>
            </a:avLst>
          </a:prstGeom>
          <a:solidFill>
            <a:srgbClr val="E0E0E8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 spc="-150">
                <a:ln>
                  <a:noFill/>
                </a:ln>
                <a:solidFill>
                  <a:srgbClr val="4472C4">
                    <a:lumMod val="75000"/>
                  </a:srgbClr>
                </a:solidFill>
                <a:latin typeface="Calibri"/>
                <a:ea typeface="Arial"/>
                <a:cs typeface="Calibri"/>
              </a:rPr>
              <a:t>ПОШАГОВАЯ ИНСТРУКЦИЯ</a:t>
            </a:r>
            <a:endParaRPr/>
          </a:p>
          <a:p>
            <a:pPr algn="ctr">
              <a:defRPr/>
            </a:pPr>
            <a:r>
              <a:rPr lang="ru-RU" sz="3200" b="1">
                <a:solidFill>
                  <a:srgbClr val="4472C4">
                    <a:lumMod val="75000"/>
                  </a:srgbClr>
                </a:solidFill>
                <a:cs typeface="Calibri"/>
              </a:rPr>
              <a:t>ПО РЕОРГАНИЗАЦИИ НКО</a:t>
            </a:r>
            <a:endParaRPr/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>
                <a:solidFill>
                  <a:srgbClr val="4472C4">
                    <a:lumMod val="75000"/>
                  </a:srgbClr>
                </a:solidFill>
                <a:latin typeface="Calibri"/>
                <a:cs typeface="Calibri"/>
              </a:rPr>
              <a:t>В ФОРМЕ ПРИСОЕДИНЕНИЯ</a:t>
            </a:r>
            <a:endParaRPr lang="ru-RU" sz="3200" b="1" i="0" u="none" strike="noStrike" cap="none" spc="0">
              <a:ln>
                <a:noFill/>
              </a:ln>
              <a:solidFill>
                <a:srgbClr val="4472C4">
                  <a:lumMod val="75000"/>
                </a:srgbClr>
              </a:solidFill>
              <a:latin typeface="Calibri"/>
              <a:ea typeface="Arial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2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341418" y="335126"/>
          <a:ext cx="6187044" cy="9140096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{7153B719-7E57-2D29-803B-1A7F266976B7}</a:tableStyleId>
              </a:tblPr>
              <a:tblGrid>
                <a:gridCol w="410952"/>
                <a:gridCol w="2599494"/>
                <a:gridCol w="3176598"/>
              </a:tblGrid>
              <a:tr h="304739">
                <a:tc>
                  <a:txBody>
                    <a:bodyPr/>
                    <a:p>
                      <a:pPr marL="45720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№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Действие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Примечание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503135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/>
                        <a:t>Проведение инвентаризации активов и пассивов организаций, участвующих в реорганизации</a:t>
                      </a: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Осуществление инвентаризации является обязательным при реорганизации юридического лица (ч. 3 ст. 11 Закона о бухгалтерском учете).</a:t>
                      </a:r>
                      <a:endParaRPr/>
                    </a:p>
                  </a:txBody>
                  <a:tcPr marL="43782" marR="43782" marT="0" marB="0"/>
                </a:tc>
              </a:tr>
              <a:tr h="13716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2.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Принятие учредителями (участниками) или уполномоченным органом каждого юридического лица решения о реорганизации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Лицо, принимающее решение, определяется в соответствии с учредительным документом организации. </a:t>
                      </a:r>
                      <a:endParaRPr/>
                    </a:p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Составляются проект учредительного документа в новой редакции</a:t>
                      </a:r>
                      <a:endParaRPr/>
                    </a:p>
                  </a:txBody>
                  <a:tcPr marL="43782" marR="43782" marT="0" marB="0"/>
                </a:tc>
              </a:tr>
              <a:tr h="48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Уведомление в Министерство Юстиции по форме                   № Р12003 о начале процедуры реорганизации с указанием формы реорганизации.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Форма Р12003 утверждена Приказом ФНС России от 31.08.2020 № ЕД-7-14/617@</a:t>
                      </a:r>
                      <a:endParaRPr/>
                    </a:p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 случае участия в реорганизации двух и более юридических лиц, такое уведомление направляет лицо, принявшее решение о реорганизации последним, или лицо, определенное решением о реорганизации</a:t>
                      </a:r>
                      <a:endParaRPr/>
                    </a:p>
                  </a:txBody>
                  <a:tcPr marL="43782" marR="43782" marT="0" marB="0"/>
                </a:tc>
              </a:tr>
              <a:tr h="48745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4.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/>
                        <a:t>В течение 3-х рабочих дней с даты принятия решения публикуем сообщение в Едином федеральном реестре юридических значимых сведений (ЕФРСФДЮЛ) 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п.7. ст. 7.1. ФЗ №</a:t>
                      </a:r>
                      <a:r>
                        <a:rPr lang="en-US" sz="900"/>
                        <a:t>129</a:t>
                      </a:r>
                      <a:r>
                        <a:rPr lang="ru-RU" sz="900"/>
                        <a:t> «О государственной регистрации юридических лиц и ИП» : обязательному внесению в Единый федеральный реестр сведений о фактах деятельности юридических лиц подлежат следующие сведения: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- запись о том, что юридическое лицо находится в процессе реорганизации</a:t>
                      </a:r>
                      <a:endParaRPr/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Вы можете опубликовать сообщение самостоятельно с помощью электронной подписи в Едином федеральном реестре сведений на сайте </a:t>
                      </a:r>
                      <a:r>
                        <a:rPr lang="en-US" sz="900" u="sng">
                          <a:hlinkClick r:id="rId2" tooltip="https://fedresurs.ru/"/>
                        </a:rPr>
                        <a:t>fedresurs.ru</a:t>
                      </a:r>
                      <a:r>
                        <a:rPr lang="ru-RU" sz="900">
                          <a:latin typeface="Calibri"/>
                          <a:cs typeface="Times New Roman"/>
                        </a:rPr>
                        <a:t>, либо можете сэкономить Ваше время, деньги и нервы,  воспользовавшись простым сервисом публикации уведомлений о ликвидации </a:t>
                      </a:r>
                      <a:r>
                        <a:rPr lang="ru-RU" sz="900" u="sng">
                          <a:latin typeface="Calibri"/>
                          <a:cs typeface="Times New Roman"/>
                          <a:hlinkClick r:id="rId3" tooltip="https://fedresurs.online/liquidation/?utm_source=instrukciya&amp;utm_medium=perehod&amp;utm_campaign=fedresurs"/>
                        </a:rPr>
                        <a:t>Федресурс Онлайн  </a:t>
                      </a:r>
                      <a:r>
                        <a:rPr lang="en-US" sz="900" u="sng">
                          <a:hlinkClick r:id="rId3" tooltip="https://fedresurs.online/liquidation/?utm_source=instrukciya&amp;utm_medium=perehod&amp;utm_campaign=fedresurs"/>
                        </a:rPr>
                        <a:t>fedresurs.online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167138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Получение листа записи в налоговом органе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292654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6.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Размещаем информацию в СМИ </a:t>
                      </a:r>
                      <a:endParaRPr/>
                    </a:p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Юридическое лицо, участвующее в реорганизации и принявшее решение о реорганизации последним (или иное, определенное в решении) обязано опубликовать в журнале «Вестник государственной регистрации» сообщение о реорганизации после получения листа записи от налогового органа. Цена публикации зависит от ее размера. Разместить сообщение можно несколькими способами: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1.Публикация через редакцию журнала. Необходимо зарегистрироваться в личном кабинете на официальном сайте журнала www.vestnik-gosreg.ru, сформировать заявку, загрузить сканы документов, которые должны затем пройти непростую проверку, оплатить счет на публикацию, а затем прийти лично в представительство журнала ВГР в вашем регионе. Первый раз для того, чтобы передать заверенные копии документов, а второй, чтобы забрать номер журнала с Вашим сообщением. 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2.Публикация на сайте журнала www.vestnik-gosreg.ru с помощью КЭП (при наличии). Чтобы опубликовать сообщение, вам нужна собственная КЭП (электронная подпись для доступа к размещению в журнале Вестник госрегистрации), получить которую удаленно невозможно, необходимо идти в один из официальных удостоверяющих центров в вашем регионе.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3.Сервис по онлайн публикации сообщений в журнале «Вестник государственной регистрации» не выходя из дома. Если не стоит задачи публиковать по несколько сообщений в день, а лишь нужно решить разовую задачу , то  можно воспользоваться услугами аутсорсинга по публикации сообщения в ВГР. Преимущества: никуда не нужно ходить, можно оплатить онлайн, цена недорогая. Вы можете заказать данную услугу на этом сайте </a:t>
                      </a:r>
                      <a:r>
                        <a:rPr lang="ru-RU" sz="900"/>
                        <a:t>fedresurs.online</a:t>
                      </a:r>
                      <a:endParaRPr lang="ru-RU" sz="900"/>
                    </a:p>
                  </a:txBody>
                  <a:tcPr marL="43782" marR="43782" marT="0" marB="0"/>
                </a:tc>
              </a:tr>
            </a:tbl>
          </a:graphicData>
        </a:graphic>
      </p:graphicFrame>
      <p:sp>
        <p:nvSpPr>
          <p:cNvPr id="16" name="TextBox 15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8-800-302-02-21</a:t>
            </a:r>
            <a:endParaRPr lang="ru-R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u="sng">
                <a:solidFill>
                  <a:schemeClr val="bg1"/>
                </a:solidFill>
                <a:hlinkClick r:id="rId4" tooltip="https://fedresurs.online/liquidation/?utm_source=instrukciya&amp;utm_medium=perehod&amp;utm_campaign=kolontitul"/>
              </a:rPr>
              <a:t>fedresurs.online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201736" y="626121"/>
          <a:ext cx="6199064" cy="3885734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{7153B719-7E57-2D29-803B-1A7F266976B7}</a:tableStyleId>
              </a:tblPr>
              <a:tblGrid>
                <a:gridCol w="364183"/>
                <a:gridCol w="3152641"/>
                <a:gridCol w="2682240"/>
              </a:tblGrid>
              <a:tr h="246676">
                <a:tc>
                  <a:txBody>
                    <a:bodyPr/>
                    <a:p>
                      <a:pPr marL="45720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№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Действие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Примечание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  <a:tr h="390519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7.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Письменное уведомление кредиторов</a:t>
                      </a:r>
                      <a:endParaRPr/>
                    </a:p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 u="none" strike="noStrike"/>
                        <a:t>Необходимо письменно уведомить всех известных организации кредиторов </a:t>
                      </a:r>
                      <a:endParaRPr/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  <a:tr h="287922"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bg1"/>
                          </a:solidFill>
                        </a:rPr>
                        <a:t> 8.</a:t>
                      </a:r>
                      <a:endParaRPr lang="ru-RU" sz="9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Размещаем информацию в СМИ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Вторая публикация в журнале «Вестник государственной регистрации» сообщения о реорганизации организации (см. п.6). Вторая публикация осуществляется не ранее дня, следующего за днем истечения одного месяца с момента размещения первого уведомления.</a:t>
                      </a:r>
                      <a:endParaRPr lang="ru-RU" sz="900" u="none" strike="noStrike"/>
                    </a:p>
                  </a:txBody>
                  <a:tcPr marL="43875" marR="43875" marT="0" marB="0"/>
                </a:tc>
              </a:tr>
              <a:tr h="537963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9.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Государственная регистрация организации, создаваемой в результате присоединения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Документы, предоставляемые в Министерство юстиции для регистрации:</a:t>
                      </a:r>
                      <a:endParaRPr/>
                    </a:p>
                    <a:p>
                      <a:pPr marL="171450" marR="0" lvl="0" indent="-17145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заявление по форме Р12016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у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чредительный 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документ организации в новой редакции;</a:t>
                      </a:r>
                      <a:endParaRPr/>
                    </a:p>
                    <a:p>
                      <a:pPr marL="171450" marR="0" lvl="0" indent="-17145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договор о присоединении;</a:t>
                      </a:r>
                      <a:endParaRPr/>
                    </a:p>
                    <a:p>
                      <a:pPr marL="171450" marR="0" lvl="0" indent="-17145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решение (протокол) о реорганизации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решение (протокол) по вопросу внесения изменений в учредительный документ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Подачу документов на регистрацию организации, создаваемой в результате присоединения, необходимо подавать не ранее чем через 30 дней с даты осуществления второй публикации в «Вестнике государственной регистрации»</a:t>
                      </a:r>
                      <a:endParaRPr/>
                    </a:p>
                  </a:txBody>
                  <a:tcPr marL="43875" marR="43875" marT="0" marB="0"/>
                </a:tc>
              </a:tr>
            </a:tbl>
          </a:graphicData>
        </a:graphic>
      </p:graphicFrame>
      <p:sp>
        <p:nvSpPr>
          <p:cNvPr id="17" name="TextBox 16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8-800-302-02-21</a:t>
            </a:r>
            <a:endParaRPr lang="ru-R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Скругленный прямоугольник 17" hidden="0">
            <a:hlinkClick r:id="rId2"/>
          </p:cNvPr>
          <p:cNvSpPr/>
          <p:nvPr isPhoto="0" userDrawn="0"/>
        </p:nvSpPr>
        <p:spPr bwMode="auto">
          <a:xfrm>
            <a:off x="216652" y="8582564"/>
            <a:ext cx="2764054" cy="695924"/>
          </a:xfrm>
          <a:prstGeom prst="roundRect">
            <a:avLst>
              <a:gd name="adj" fmla="val 16667"/>
            </a:avLst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u="sng">
                <a:hlinkClick r:id="rId3" tooltip="https://fedresurs.online/liquidation/?utm_source=instrukciya&amp;utm_medium=perehod&amp;utm_campaign=opublikovat"/>
              </a:rPr>
              <a:t>ОПУБЛИКОВАТЬ СООБЩЕНИЕ</a:t>
            </a:r>
            <a:endParaRPr lang="ru-RU" b="1"/>
          </a:p>
        </p:txBody>
      </p:sp>
      <p:sp>
        <p:nvSpPr>
          <p:cNvPr id="19" name="Скругленный прямоугольник 18" hidden="0">
            <a:hlinkClick r:id="rId2"/>
          </p:cNvPr>
          <p:cNvSpPr/>
          <p:nvPr isPhoto="0" userDrawn="0"/>
        </p:nvSpPr>
        <p:spPr bwMode="auto">
          <a:xfrm>
            <a:off x="3636746" y="8582564"/>
            <a:ext cx="2764054" cy="695924"/>
          </a:xfrm>
          <a:prstGeom prst="roundRect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u="sng">
                <a:hlinkClick r:id="rId4" tooltip="https://fedresurs.online/liquidation/?utm_source=instrukciya&amp;utm_medium=perehod&amp;utm_campaign=raschet"/>
              </a:rPr>
              <a:t>РАССЧИТАТЬ СТОИМОСТЬ</a:t>
            </a:r>
            <a:endParaRPr lang="ru-RU" b="1"/>
          </a:p>
        </p:txBody>
      </p:sp>
      <p:sp>
        <p:nvSpPr>
          <p:cNvPr id="8" name="TextBox 7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u="sng">
                <a:solidFill>
                  <a:schemeClr val="bg1"/>
                </a:solidFill>
                <a:hlinkClick r:id="rId5" tooltip="https://fedresurs.online/liquidation/?utm_source=instrukciya&amp;utm_medium=perehod&amp;utm_campaign=kolontitul"/>
              </a:rPr>
              <a:t>fedresurs.online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3" name="TextBox 2" hidden="0"/>
          <p:cNvSpPr txBox="1"/>
          <p:nvPr isPhoto="0" userDrawn="0"/>
        </p:nvSpPr>
        <p:spPr bwMode="auto">
          <a:xfrm>
            <a:off x="352811" y="7890661"/>
            <a:ext cx="589691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/>
              <a:t>Сервис удаленной публикации сообщений в </a:t>
            </a:r>
            <a:r>
              <a:rPr lang="ru-RU"/>
              <a:t>Федресурсе</a:t>
            </a:r>
            <a:r>
              <a:rPr lang="ru-RU"/>
              <a:t> и журнале «Вестник государственной регистрации»</a:t>
            </a:r>
            <a:endParaRPr/>
          </a:p>
        </p:txBody>
      </p:sp>
      <p:sp>
        <p:nvSpPr>
          <p:cNvPr id="9" name="TextBox 8" hidden="0"/>
          <p:cNvSpPr txBox="1"/>
          <p:nvPr isPhoto="0" userDrawn="0"/>
        </p:nvSpPr>
        <p:spPr bwMode="auto">
          <a:xfrm>
            <a:off x="216652" y="4896841"/>
            <a:ext cx="642455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000" b="1">
                <a:solidFill>
                  <a:srgbClr val="FF0000"/>
                </a:solidFill>
                <a:latin typeface="Times New Roman"/>
                <a:cs typeface="Times New Roman"/>
              </a:rPr>
              <a:t>*</a:t>
            </a:r>
            <a:r>
              <a:rPr lang="ru-RU" sz="1000" b="1">
                <a:latin typeface="Times New Roman"/>
                <a:cs typeface="Times New Roman"/>
              </a:rPr>
              <a:t>решение о реорганизации должно содержать следующие обязательные реквизиты. </a:t>
            </a:r>
            <a:endParaRPr/>
          </a:p>
          <a:p>
            <a:pPr>
              <a:defRPr/>
            </a:pPr>
            <a:r>
              <a:rPr lang="ru-RU" sz="900">
                <a:latin typeface="Times New Roman"/>
                <a:cs typeface="Times New Roman"/>
              </a:rPr>
              <a:t>Орган, принимающий решение</a:t>
            </a:r>
            <a:endParaRPr/>
          </a:p>
          <a:p>
            <a:pPr>
              <a:defRPr/>
            </a:pPr>
            <a:r>
              <a:rPr lang="ru-RU" sz="900">
                <a:latin typeface="Times New Roman"/>
                <a:cs typeface="Times New Roman"/>
              </a:rPr>
              <a:t>Дата, место и время проведения собрания.</a:t>
            </a:r>
            <a:endParaRPr/>
          </a:p>
          <a:p>
            <a:pPr>
              <a:defRPr/>
            </a:pPr>
            <a:r>
              <a:rPr lang="ru-RU" sz="900">
                <a:latin typeface="Times New Roman"/>
                <a:cs typeface="Times New Roman"/>
              </a:rPr>
              <a:t>Форма собрания (совместное присутствие или заочное голосование).</a:t>
            </a:r>
            <a:endParaRPr/>
          </a:p>
          <a:p>
            <a:pPr>
              <a:defRPr/>
            </a:pPr>
            <a:r>
              <a:rPr lang="ru-RU" sz="900">
                <a:latin typeface="Times New Roman"/>
                <a:cs typeface="Times New Roman"/>
              </a:rPr>
              <a:t>Формулировки вопросов повестки дня</a:t>
            </a:r>
            <a:endParaRPr/>
          </a:p>
          <a:p>
            <a:pPr>
              <a:defRPr/>
            </a:pPr>
            <a:r>
              <a:rPr lang="ru-RU" sz="900">
                <a:latin typeface="Times New Roman"/>
                <a:cs typeface="Times New Roman"/>
              </a:rPr>
              <a:t>Определение порядка осуществления реорганизации, в том числе предварительное утверждение договора о присоединении</a:t>
            </a:r>
            <a:endParaRPr/>
          </a:p>
          <a:p>
            <a:pPr>
              <a:defRPr/>
            </a:pPr>
            <a:r>
              <a:rPr lang="ru-RU" sz="900">
                <a:latin typeface="Times New Roman"/>
                <a:cs typeface="Times New Roman"/>
              </a:rPr>
              <a:t>Решения, принятые по итогам голосования по вопросам повестки дня</a:t>
            </a:r>
            <a:endParaRPr/>
          </a:p>
          <a:p>
            <a:pPr>
              <a:defRPr/>
            </a:pPr>
            <a:r>
              <a:rPr lang="ru-RU" sz="1000">
                <a:latin typeface="Times New Roman"/>
                <a:cs typeface="Times New Roman"/>
              </a:rPr>
              <a:t>Подписи участников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R7-Office/7.1.1.35</Application>
  <DocSecurity>0</DocSecurity>
  <PresentationFormat>Лист A4 (210x297 мм)</PresentationFormat>
  <Paragraphs>0</Paragraphs>
  <Slides>3</Slides>
  <Notes>3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Theme 1</vt:lpstr>
      <vt:lpstr>Slide 1</vt:lpstr>
      <vt:lpstr>Slide 2</vt:lpstr>
      <vt:lpstr>Slide 3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Евгений Цыхманов</dc:creator>
  <cp:keywords/>
  <dc:description/>
  <dc:identifier/>
  <dc:language/>
  <cp:lastModifiedBy>Иван Спиридонов</cp:lastModifiedBy>
  <cp:revision>99</cp:revision>
  <dcterms:created xsi:type="dcterms:W3CDTF">2019-03-27T09:27:01Z</dcterms:created>
  <dcterms:modified xsi:type="dcterms:W3CDTF">2023-03-02T08:06:15Z</dcterms:modified>
  <cp:category/>
  <cp:contentStatus/>
  <cp:version/>
</cp:coreProperties>
</file>