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</p:sldIdLst>
  <p:sldSz cx="6858000" cy="9906000" type="A4"/>
  <p:notesSz cx="6858000" cy="9906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4297162-C720-1206-49D1-2DE5D810966B}">
  <a:tblStyle styleId="{54297162-C720-1206-49D1-2DE5D810966B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 /><Relationship Id="rId7" Type="http://schemas.openxmlformats.org/officeDocument/2006/relationships/tableStyles" Target="tableStyles.xml" /><Relationship Id="rId8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Vertical Title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4907757" y="527403"/>
            <a:ext cx="1478756" cy="8394877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471488" y="527403"/>
            <a:ext cx="4350544" cy="8394877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471488" y="2637014"/>
            <a:ext cx="2914650" cy="628526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3471863" y="2637014"/>
            <a:ext cx="2914650" cy="6285266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72381" y="527405"/>
            <a:ext cx="5915025" cy="1914702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472381" y="3618442"/>
            <a:ext cx="2901255" cy="5322183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Content Placeholder 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3471863" y="3618442"/>
            <a:ext cx="2915543" cy="5322183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8" name="Footer Placeholder 7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4" name="Footer Placeholder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Date Placeholder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3" name="Footer Placeholder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72381" y="660400"/>
            <a:ext cx="2211884" cy="2311399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2915543" y="1426282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472381" y="2971800"/>
            <a:ext cx="2211884" cy="550562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72381" y="660400"/>
            <a:ext cx="2211884" cy="2311399"/>
          </a:xfrm>
        </p:spPr>
        <p:txBody>
          <a:bodyPr anchor="b"/>
          <a:lstStyle>
            <a:lvl1pPr>
              <a:defRPr sz="24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 hidden="0"/>
          <p:cNvSpPr>
            <a:spLocks noChangeAspect="1" noGrp="1"/>
          </p:cNvSpPr>
          <p:nvPr isPhoto="0" userDrawn="0">
            <p:ph type="pic" idx="1" hasCustomPrompt="0"/>
          </p:nvPr>
        </p:nvSpPr>
        <p:spPr bwMode="auto">
          <a:xfrm>
            <a:off x="2915543" y="1426282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472381" y="2971800"/>
            <a:ext cx="2211884" cy="550562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Date Placeholder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6" name="Footer Placeholder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 hidden="0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284D2C3-2C30-4A21-82F5-29A4663DAD80}" type="datetimeFigureOut">
              <a:rPr lang="ru-RU"/>
              <a:t/>
            </a:fld>
            <a:endParaRPr lang="ru-RU"/>
          </a:p>
        </p:txBody>
      </p:sp>
      <p:sp>
        <p:nvSpPr>
          <p:cNvPr id="5" name="Footer Placeholder 4" hidden="0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 hidden="0"/>
          <p:cNvSpPr>
            <a:spLocks noGrp="1"/>
          </p:cNvSpPr>
          <p:nvPr isPhoto="0" userDrawn="0">
            <p:ph type="sldNum" sz="quarter" idx="4" hasCustomPrompt="0"/>
          </p:nvPr>
        </p:nvSpPr>
        <p:spPr bwMode="auto"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ED199F3-04DD-433D-8728-2EEC33AB9B43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>
        <a:lnSpc>
          <a:spcPct val="90000"/>
        </a:lnSpc>
        <a:spcBef>
          <a:spcPts val="0"/>
        </a:spcBef>
        <a:buNone/>
        <a:defRPr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>
        <a:lnSpc>
          <a:spcPct val="90000"/>
        </a:lnSpc>
        <a:spcBef>
          <a:spcPts val="750"/>
        </a:spcBef>
        <a:buFont typeface="Arial"/>
        <a:buChar char="•"/>
        <a:defRPr sz="21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5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>
        <a:lnSpc>
          <a:spcPct val="90000"/>
        </a:lnSpc>
        <a:spcBef>
          <a:spcPts val="375"/>
        </a:spcBef>
        <a:buFont typeface="Arial"/>
        <a:buChar char="•"/>
        <a:defRPr sz="135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>
        <a:defRPr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hyperlink" Target="https://fedresurs.online/liquidation/?utm_source=instrukciya&amp;utm_medium=perehod&amp;utm_campaign=kolontitul" TargetMode="External"/><Relationship Id="rId4" Type="http://schemas.openxmlformats.org/officeDocument/2006/relationships/hyperlink" Target="https://likvidatsiya.online/tarify_po_likvidacii/?utm_source=instrukciya&amp;utm_medium=perehod&amp;utm_campaign=nulevaya" TargetMode="Externa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fedresurs.ru/" TargetMode="External"/><Relationship Id="rId3" Type="http://schemas.openxmlformats.org/officeDocument/2006/relationships/hyperlink" Target="https://fedresurs.online/liquidation/?utm_source=instrukciya&amp;utm_medium=perehod&amp;utm_campaign=fedresurs" TargetMode="External"/><Relationship Id="rId4" Type="http://schemas.openxmlformats.org/officeDocument/2006/relationships/hyperlink" Target="https://fedresurs.online/liquidation/?utm_source=instrukciya&amp;utm_medium=perehod&amp;utm_campaign=kolontitul" TargetMode="Externa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likvidatsiya.online/tarify_po_likvidacii/?utm_source=instrukciya&amp;utm_medium=perehod&amp;utm_campaign=nulevaya" TargetMode="External"/><Relationship Id="rId3" Type="http://schemas.openxmlformats.org/officeDocument/2006/relationships/hyperlink" Target="https://fedresurs.online/liquidation/?utm_source=instrukciya&amp;utm_medium=perehod&amp;utm_campaign=opublikovat" TargetMode="External"/><Relationship Id="rId4" Type="http://schemas.openxmlformats.org/officeDocument/2006/relationships/hyperlink" Target="https://fedresurs.online/liquidation/?utm_source=instrukciya&amp;utm_medium=perehod&amp;utm_campaign=raschet" TargetMode="External"/><Relationship Id="rId5" Type="http://schemas.openxmlformats.org/officeDocument/2006/relationships/hyperlink" Target="https://fedresurs.online/liquidation/?utm_source=instrukciya&amp;utm_medium=perehod&amp;utm_campaign=kolontitu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Рисунок 7" hidden="0"/>
          <p:cNvPicPr>
            <a:picLocks noChangeAspect="1"/>
          </p:cNvPicPr>
          <p:nvPr isPhoto="0" userDrawn="0"/>
        </p:nvPicPr>
        <p:blipFill>
          <a:blip r:embed="rId2"/>
          <a:srcRect l="1517" t="6586" r="1763" b="0"/>
          <a:stretch/>
        </p:blipFill>
        <p:spPr bwMode="auto">
          <a:xfrm>
            <a:off x="0" y="-8599"/>
            <a:ext cx="6846125" cy="9914599"/>
          </a:xfrm>
          <a:prstGeom prst="rect">
            <a:avLst/>
          </a:prstGeom>
        </p:spPr>
      </p:pic>
      <p:sp>
        <p:nvSpPr>
          <p:cNvPr id="6" name="TextBox 5" hidden="0"/>
          <p:cNvSpPr txBox="1"/>
          <p:nvPr isPhoto="0" userDrawn="0"/>
        </p:nvSpPr>
        <p:spPr bwMode="auto">
          <a:xfrm>
            <a:off x="4782786" y="9369632"/>
            <a:ext cx="1772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1800" b="0" i="0" u="none" strike="noStrike" cap="none" spc="0">
                <a:ln>
                  <a:noFill/>
                </a:ln>
                <a:solidFill>
                  <a:prstClr val="white"/>
                </a:solidFill>
                <a:latin typeface="Calibri"/>
                <a:ea typeface="Arial"/>
                <a:cs typeface="Arial"/>
              </a:rPr>
              <a:t>8-800-302-02-21</a:t>
            </a:r>
            <a:endParaRPr lang="ru-RU" sz="1800" b="0" i="0" u="none" strike="noStrike" cap="none" spc="0">
              <a:ln>
                <a:noFill/>
              </a:ln>
              <a:solidFill>
                <a:prstClr val="white"/>
              </a:solidFill>
              <a:latin typeface="Calibri"/>
              <a:ea typeface="Arial"/>
              <a:cs typeface="Arial"/>
            </a:endParaRPr>
          </a:p>
        </p:txBody>
      </p:sp>
      <p:sp>
        <p:nvSpPr>
          <p:cNvPr id="2" name="Прямоугольник 1" hidden="0"/>
          <p:cNvSpPr/>
          <p:nvPr isPhoto="0" userDrawn="0"/>
        </p:nvSpPr>
        <p:spPr bwMode="auto">
          <a:xfrm>
            <a:off x="2268187" y="1840675"/>
            <a:ext cx="2897579" cy="534390"/>
          </a:xfrm>
          <a:prstGeom prst="rect">
            <a:avLst/>
          </a:prstGeom>
          <a:solidFill>
            <a:srgbClr val="E0E0E8"/>
          </a:solidFill>
          <a:ln>
            <a:solidFill>
              <a:srgbClr val="DFDFE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ru-RU" sz="1800" b="0" i="0" u="none" strike="noStrike" cap="none" spc="0">
              <a:ln>
                <a:noFill/>
              </a:ln>
              <a:solidFill>
                <a:prstClr val="white"/>
              </a:solidFill>
              <a:latin typeface="Calibri"/>
              <a:ea typeface="Arial"/>
              <a:cs typeface="Arial"/>
            </a:endParaRPr>
          </a:p>
        </p:txBody>
      </p:sp>
      <p:sp>
        <p:nvSpPr>
          <p:cNvPr id="7" name="TextBox 6" hidden="0"/>
          <p:cNvSpPr txBox="1"/>
          <p:nvPr isPhoto="0" userDrawn="0"/>
        </p:nvSpPr>
        <p:spPr bwMode="auto">
          <a:xfrm>
            <a:off x="181098" y="9369632"/>
            <a:ext cx="3241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sz="1800" b="0" i="0" u="sng" strike="noStrike" cap="none" spc="0">
                <a:ln>
                  <a:noFill/>
                </a:ln>
                <a:solidFill>
                  <a:prstClr val="white"/>
                </a:solidFill>
                <a:latin typeface="Calibri"/>
                <a:ea typeface="Arial"/>
                <a:cs typeface="Arial"/>
                <a:hlinkClick r:id="rId3" tooltip="https://fedresurs.online/liquidation/?utm_source=instrukciya&amp;utm_medium=perehod&amp;utm_campaign=kolontitul"/>
              </a:rPr>
              <a:t>fedresurs.online</a:t>
            </a:r>
            <a:endParaRPr lang="ru-RU" sz="1800" b="0" i="0" u="none" strike="noStrike" cap="none" spc="0">
              <a:ln>
                <a:noFill/>
              </a:ln>
              <a:solidFill>
                <a:prstClr val="white"/>
              </a:solidFill>
              <a:latin typeface="Calibri"/>
              <a:ea typeface="Arial"/>
              <a:cs typeface="Arial"/>
            </a:endParaRPr>
          </a:p>
        </p:txBody>
      </p:sp>
      <p:sp>
        <p:nvSpPr>
          <p:cNvPr id="10" name="Скругленный прямоугольник 9" hidden="0">
            <a:hlinkClick r:id="rId4"/>
          </p:cNvPr>
          <p:cNvSpPr/>
          <p:nvPr isPhoto="0" userDrawn="0"/>
        </p:nvSpPr>
        <p:spPr bwMode="auto">
          <a:xfrm>
            <a:off x="412711" y="1012044"/>
            <a:ext cx="6020702" cy="1022669"/>
          </a:xfrm>
          <a:prstGeom prst="roundRect">
            <a:avLst>
              <a:gd name="adj" fmla="val 16667"/>
            </a:avLst>
          </a:prstGeom>
          <a:solidFill>
            <a:srgbClr val="E0E0E8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0" i="0" u="none" strike="noStrike" cap="none" spc="-150">
                <a:ln>
                  <a:noFill/>
                </a:ln>
                <a:solidFill>
                  <a:srgbClr val="4472C4">
                    <a:lumMod val="75000"/>
                  </a:srgbClr>
                </a:solidFill>
                <a:latin typeface="Calibri"/>
                <a:ea typeface="Arial"/>
                <a:cs typeface="Calibri"/>
              </a:rPr>
              <a:t>ПОШАГОВАЯ ИНСТРУКЦИЯ</a:t>
            </a:r>
            <a:endParaRPr/>
          </a:p>
          <a:p>
            <a:pPr algn="ctr">
              <a:defRPr/>
            </a:pPr>
            <a:r>
              <a:rPr lang="ru-RU" sz="3200" b="1">
                <a:solidFill>
                  <a:srgbClr val="4472C4">
                    <a:lumMod val="75000"/>
                  </a:srgbClr>
                </a:solidFill>
                <a:cs typeface="Calibri"/>
              </a:rPr>
              <a:t>ПО РЕОРГАНИЗАЦИИ АО</a:t>
            </a:r>
            <a:endParaRPr/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ru-RU" sz="3200" b="1">
                <a:solidFill>
                  <a:srgbClr val="4472C4">
                    <a:lumMod val="75000"/>
                  </a:srgbClr>
                </a:solidFill>
                <a:latin typeface="Calibri"/>
                <a:cs typeface="Calibri"/>
              </a:rPr>
              <a:t>В ФОРМЕ ПРЕОБРАЗОВАНИЯ</a:t>
            </a:r>
            <a:endParaRPr lang="ru-RU" sz="3200" b="1" i="0" u="none" strike="noStrike" cap="none" spc="0">
              <a:ln>
                <a:noFill/>
              </a:ln>
              <a:solidFill>
                <a:srgbClr val="4472C4">
                  <a:lumMod val="75000"/>
                </a:srgbClr>
              </a:solidFill>
              <a:latin typeface="Calibri"/>
              <a:ea typeface="Arial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13" name="Таблица 12" hidden="0"/>
          <p:cNvGraphicFramePr>
            <a:graphicFrameLocks xmlns:a="http://schemas.openxmlformats.org/drawingml/2006/main" noGrp="1"/>
          </p:cNvGraphicFramePr>
          <p:nvPr isPhoto="0" userDrawn="0"/>
        </p:nvGraphicFramePr>
        <p:xfrm>
          <a:off x="329539" y="749345"/>
          <a:ext cx="6187044" cy="7701615"/>
        </p:xfrm>
        <a:graphic>
          <a:graphicData uri="http://schemas.openxmlformats.org/drawingml/2006/table">
            <a:tbl>
              <a:tblPr firstRow="1" firstCol="1" lastRow="0" lastCol="0" bandRow="1" bandCol="0">
                <a:tableStyleId>{54297162-C720-1206-49D1-2DE5D810966B}</a:tableStyleId>
              </a:tblPr>
              <a:tblGrid>
                <a:gridCol w="410952"/>
                <a:gridCol w="2599494"/>
                <a:gridCol w="3176598"/>
              </a:tblGrid>
              <a:tr h="304739">
                <a:tc>
                  <a:txBody>
                    <a:bodyPr/>
                    <a:p>
                      <a:pPr marL="45720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№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Действие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Примечание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</a:tr>
              <a:tr h="783425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 1.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Принятие Советом директоров решения об инициировании процедуры реорганизации в форме преобразования и решений, связанных с подготовкой к реорганизации, в том числе определение цены выкупа акций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Советом директоров осуществляется подготовка проекта учредительного документа создаваемого юридического лица (для ООО  и производственного кооператива – устав, для товариществ – учредительный договор)</a:t>
                      </a:r>
                      <a:endParaRPr/>
                    </a:p>
                  </a:txBody>
                  <a:tcPr marL="43782" marR="43782" marT="0" marB="0"/>
                </a:tc>
              </a:tr>
              <a:tr h="137160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 2.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spcBef>
                          <a:spcPts val="900"/>
                        </a:spcBef>
                        <a:spcAft>
                          <a:spcPts val="900"/>
                        </a:spcAft>
                        <a:defRPr/>
                      </a:pPr>
                      <a:r>
                        <a:rPr lang="ru-RU" sz="900"/>
                        <a:t>Проведение инвентаризации активов и пассивов организаций, участвующих в реорганизации</a:t>
                      </a:r>
                      <a:endParaRPr lang="ru-RU" sz="900">
                        <a:latin typeface="Calibri"/>
                        <a:ea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Осуществление инвентаризации является обязательным при реорганизации юридического лица (ч. 3 ст. 11 Закона о бухгалтерском учете).</a:t>
                      </a:r>
                      <a:endParaRPr/>
                    </a:p>
                  </a:txBody>
                  <a:tcPr marL="43782" marR="43782" marT="0" marB="0"/>
                </a:tc>
              </a:tr>
              <a:tr h="48700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 3.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spcBef>
                          <a:spcPts val="900"/>
                        </a:spcBef>
                        <a:spcAft>
                          <a:spcPts val="90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Times New Roman"/>
                        </a:rPr>
                        <a:t>Созыв общего собрания акционеров по вопросу о реорганизации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Проведение общего собрания осуществляется в соответствии с требованиями, установленными законодательством об акционерных обществах</a:t>
                      </a:r>
                      <a:endParaRPr/>
                    </a:p>
                  </a:txBody>
                  <a:tcPr marL="43782" marR="43782" marT="0" marB="0"/>
                </a:tc>
              </a:tr>
              <a:tr h="389700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 4.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Проведение общего собрания акционеров по вопросу о реорганизации АО в форме преобразования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l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Проведение общего собрания осуществляется в соответствии с требованиями, установленными законодательством об акционерных обществах</a:t>
                      </a:r>
                      <a:endParaRPr/>
                    </a:p>
                  </a:txBody>
                  <a:tcPr marL="43782" marR="43782" marT="0" marB="0"/>
                </a:tc>
              </a:tr>
              <a:tr h="452571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 5.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Предъявление акционерами требований о выкупе принадлежащих им акций при реорганизации в форме преобразования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</a:tr>
              <a:tr h="292654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 6.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Уведомление налоговой инспекции по форме                   № Р12003 о начале процедуры реорганизации с указанием формы реорганизации (с приложением решения о реорганизации)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l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Форма Р12003 утверждена Приказом ФНС России от 31.08.2020 № ЕД-7-14/617@</a:t>
                      </a:r>
                      <a:endParaRPr/>
                    </a:p>
                  </a:txBody>
                  <a:tcPr marL="43782" marR="43782" marT="0" marB="0"/>
                </a:tc>
              </a:tr>
              <a:tr h="1099503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 7.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/>
                        <a:t>В течение 3-х рабочих дней с даты принятия решения публикуем сообщение в Едином федеральном реестре юридических значимых сведений (ЕФРСФДЮЛ) 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п.7. ст. 7.1. ФЗ №</a:t>
                      </a:r>
                      <a:r>
                        <a:rPr lang="en-US" sz="900"/>
                        <a:t>129</a:t>
                      </a:r>
                      <a:r>
                        <a:rPr lang="ru-RU" sz="900"/>
                        <a:t> «О государственной регистрации юридических лиц и ИП» : обязательному внесению в Единый федеральный реестр сведений о фактах деятельности юридических лиц подлежат следующие сведения:</a:t>
                      </a:r>
                      <a:endParaRPr/>
                    </a:p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- запись о том, что юридическое лицо находится в процессе реорганизации</a:t>
                      </a:r>
                      <a:endParaRPr/>
                    </a:p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Вы можете опубликовать сообщение самостоятельно с помощью электронной подписи в Едином федеральном реестре сведений на сайте </a:t>
                      </a:r>
                      <a:r>
                        <a:rPr lang="en-US" sz="900" u="sng">
                          <a:hlinkClick r:id="rId2" tooltip="https://fedresurs.ru/"/>
                        </a:rPr>
                        <a:t>fedresurs.ru</a:t>
                      </a:r>
                      <a:r>
                        <a:rPr lang="ru-RU" sz="900">
                          <a:latin typeface="Calibri"/>
                          <a:cs typeface="Times New Roman"/>
                        </a:rPr>
                        <a:t>, либо можете сэкономить Ваше время, деньги и нервы,  воспользовавшись простым сервисом публикации уведомлений о ликвидации </a:t>
                      </a:r>
                      <a:r>
                        <a:rPr lang="ru-RU" sz="900" u="sng">
                          <a:latin typeface="Calibri"/>
                          <a:cs typeface="Times New Roman"/>
                          <a:hlinkClick r:id="rId3" tooltip="https://fedresurs.online/liquidation/?utm_source=instrukciya&amp;utm_medium=perehod&amp;utm_campaign=fedresurs"/>
                        </a:rPr>
                        <a:t>Федресурс Онлайн  </a:t>
                      </a:r>
                      <a:r>
                        <a:rPr lang="en-US" sz="900" u="sng">
                          <a:hlinkClick r:id="rId3" tooltip="https://fedresurs.online/liquidation/?utm_source=instrukciya&amp;utm_medium=perehod&amp;utm_campaign=fedresurs"/>
                        </a:rPr>
                        <a:t>fedresurs.online</a:t>
                      </a:r>
                      <a:endParaRPr lang="en-US" sz="900"/>
                    </a:p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</a:tr>
              <a:tr h="165718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 8.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Получение листа записи в налоговом органе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</a:tr>
              <a:tr h="165718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 9.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Times New Roman"/>
                        </a:rPr>
                        <a:t>Выкуп принадлежащих акционерам акций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 u="none" strike="noStrike"/>
                        <a:t>По истечении 45 дней с момента принятия решения о реорганизации у АО возникает обязанность выкупить акции у акционеров</a:t>
                      </a:r>
                      <a:endParaRPr/>
                    </a:p>
                  </a:txBody>
                  <a:tcPr marL="43875" marR="43875" marT="0" marB="0"/>
                </a:tc>
              </a:tr>
              <a:tr h="55239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 10.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Представление информации о работниках в Пенсионный фонд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Сведения предоставляются не позднее дня представления в регистрирующий орган документов для государственной регистрации юридического лица, создаваемого путем реорганизации.</a:t>
                      </a:r>
                      <a:endParaRPr/>
                    </a:p>
                  </a:txBody>
                  <a:tcPr marL="43875" marR="43875" marT="0" marB="0"/>
                </a:tc>
              </a:tr>
              <a:tr h="48700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 11. 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Проведение сверки расчетов с налоговым органом (по инициативе налогового органа)</a:t>
                      </a:r>
                      <a:endParaRPr/>
                    </a:p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782" marR="43782" marT="0" marB="0"/>
                </a:tc>
              </a:tr>
              <a:tr h="48700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 12.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Times New Roman"/>
                        </a:rPr>
                        <a:t>Уведомление регистратора о подаче документов на госрегистрацию</a:t>
                      </a:r>
                      <a:endParaRPr/>
                    </a:p>
                  </a:txBody>
                  <a:tcPr marL="43782" marR="43782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latin typeface="Calibri"/>
                          <a:ea typeface="Calibri"/>
                          <a:cs typeface="Times New Roman"/>
                        </a:rPr>
                        <a:t>В день подачи документов на государственную регистрацию </a:t>
                      </a:r>
                      <a:endParaRPr/>
                    </a:p>
                  </a:txBody>
                  <a:tcPr marL="43782" marR="43782" marT="0" marB="0"/>
                </a:tc>
              </a:tr>
            </a:tbl>
          </a:graphicData>
        </a:graphic>
      </p:graphicFrame>
      <p:sp>
        <p:nvSpPr>
          <p:cNvPr id="16" name="TextBox 15" hidden="0"/>
          <p:cNvSpPr txBox="1"/>
          <p:nvPr isPhoto="0" userDrawn="0"/>
        </p:nvSpPr>
        <p:spPr bwMode="auto">
          <a:xfrm>
            <a:off x="4782786" y="9369632"/>
            <a:ext cx="1772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8-800-302-02-21</a:t>
            </a:r>
            <a:endParaRPr lang="ru-RU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Box 5" hidden="0"/>
          <p:cNvSpPr txBox="1"/>
          <p:nvPr isPhoto="0" userDrawn="0"/>
        </p:nvSpPr>
        <p:spPr bwMode="auto">
          <a:xfrm>
            <a:off x="181098" y="9369632"/>
            <a:ext cx="3241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u="sng">
                <a:solidFill>
                  <a:schemeClr val="bg1"/>
                </a:solidFill>
                <a:hlinkClick r:id="rId4" tooltip="https://fedresurs.online/liquidation/?utm_source=instrukciya&amp;utm_medium=perehod&amp;utm_campaign=kolontitul"/>
              </a:rPr>
              <a:t>fedresurs.online</a:t>
            </a:r>
            <a:endParaRPr lang="ru-RU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 hidden="0"/>
          <p:cNvGraphicFramePr>
            <a:graphicFrameLocks xmlns:a="http://schemas.openxmlformats.org/drawingml/2006/main" noGrp="1"/>
          </p:cNvGraphicFramePr>
          <p:nvPr isPhoto="0" userDrawn="0"/>
        </p:nvGraphicFramePr>
        <p:xfrm>
          <a:off x="201736" y="626121"/>
          <a:ext cx="6199064" cy="2363385"/>
        </p:xfrm>
        <a:graphic>
          <a:graphicData uri="http://schemas.openxmlformats.org/drawingml/2006/table">
            <a:tbl>
              <a:tblPr firstRow="1" firstCol="1" lastRow="0" lastCol="0" bandRow="1" bandCol="0">
                <a:tableStyleId>{54297162-C720-1206-49D1-2DE5D810966B}</a:tableStyleId>
              </a:tblPr>
              <a:tblGrid>
                <a:gridCol w="364183"/>
                <a:gridCol w="3152641"/>
                <a:gridCol w="2682240"/>
              </a:tblGrid>
              <a:tr h="246676">
                <a:tc>
                  <a:txBody>
                    <a:bodyPr/>
                    <a:p>
                      <a:pPr marL="45720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№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Действие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l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/>
                        <a:t>Примечание 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</a:tr>
              <a:tr h="631150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>
                          <a:solidFill>
                            <a:schemeClr val="bg1"/>
                          </a:solidFill>
                        </a:rPr>
                        <a:t> 13.</a:t>
                      </a:r>
                      <a:endParaRPr lang="ru-RU" sz="90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marL="0" marR="0" lvl="0" indent="0" algn="just" defTabSz="685800">
                        <a:lnSpc>
                          <a:spcPct val="100000"/>
                        </a:lnSpc>
                        <a:spcBef>
                          <a:spcPts val="90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Times New Roman"/>
                        </a:rPr>
                        <a:t>Государственная регистрация общества, создаваемого в результате преобразования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Документы, предоставляемые в налоговый орган для регистрации:</a:t>
                      </a:r>
                      <a:endParaRPr/>
                    </a:p>
                    <a:p>
                      <a:pPr marL="171450" indent="-171450" algn="just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заявление по форме Р12016</a:t>
                      </a:r>
                      <a:r>
                        <a:rPr lang="en-US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endParaRPr/>
                    </a:p>
                    <a:p>
                      <a:pPr marL="171450" indent="-171450" algn="just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учредительный документ  создаваемого юридического лица</a:t>
                      </a:r>
                      <a:r>
                        <a:rPr lang="en-US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  <a:endParaRPr lang="ru-RU" sz="90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1450" indent="-171450" algn="just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Char char="-"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документ, подтверждающий уплату гос. пошлины (в зависимости от способа подачи)</a:t>
                      </a:r>
                      <a:endParaRPr/>
                    </a:p>
                    <a:p>
                      <a:pPr marL="0" marR="0" lvl="0" indent="0" algn="just" defTabSz="685800">
                        <a:lnSpc>
                          <a:spcPct val="1149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90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Документы на госрегистрацию можно подать только через три месяца после внесения в ЕГРЮЛ записи о начале процедуры реорганизации АО</a:t>
                      </a:r>
                      <a:endParaRPr lang="ru-RU" sz="900" u="none" strike="noStrike"/>
                    </a:p>
                  </a:txBody>
                  <a:tcPr marL="43875" marR="43875" marT="0" marB="0"/>
                </a:tc>
              </a:tr>
              <a:tr h="343391">
                <a:tc>
                  <a:txBody>
                    <a:bodyPr/>
                    <a:p>
                      <a:pPr marL="0" lvl="0" indent="0" algn="l">
                        <a:lnSpc>
                          <a:spcPct val="114999"/>
                        </a:lnSpc>
                        <a:spcAft>
                          <a:spcPts val="0"/>
                        </a:spcAft>
                        <a:buFontTx/>
                        <a:buNone/>
                        <a:defRPr/>
                      </a:pPr>
                      <a:r>
                        <a:rPr lang="ru-RU" sz="900"/>
                        <a:t> 14.</a:t>
                      </a:r>
                      <a:endParaRPr lang="ru-RU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spcBef>
                          <a:spcPts val="900"/>
                        </a:spcBef>
                        <a:spcAft>
                          <a:spcPts val="900"/>
                        </a:spcAft>
                        <a:defRPr/>
                      </a:pPr>
                      <a:r>
                        <a:rPr lang="ru-RU" sz="900">
                          <a:latin typeface="Calibri"/>
                          <a:ea typeface="Times New Roman"/>
                        </a:rPr>
                        <a:t>Действия регистратора по погашению ценных бумаг и уведомлению Банка России</a:t>
                      </a:r>
                      <a:endParaRPr/>
                    </a:p>
                  </a:txBody>
                  <a:tcPr marL="43875" marR="43875" marT="0" marB="0"/>
                </a:tc>
                <a:tc>
                  <a:txBody>
                    <a:bodyPr/>
                    <a:p>
                      <a:pPr algn="just">
                        <a:defRPr/>
                      </a:pPr>
                      <a:r>
                        <a:rPr lang="ru-RU" sz="900" b="0" i="0" u="none" strike="noStrike">
                          <a:latin typeface="Calibri"/>
                        </a:rPr>
                        <a:t>Уведомление направляется в течение 3 рабочих дней с момента, когда регистратор совершит в реестре операции по списанию ценных бумаг с эмиссионного счета при их погашении</a:t>
                      </a:r>
                      <a:endParaRPr/>
                    </a:p>
                  </a:txBody>
                  <a:tcPr marL="43875" marR="43875" marT="0" marB="0"/>
                </a:tc>
              </a:tr>
            </a:tbl>
          </a:graphicData>
        </a:graphic>
      </p:graphicFrame>
      <p:sp>
        <p:nvSpPr>
          <p:cNvPr id="17" name="TextBox 16" hidden="0"/>
          <p:cNvSpPr txBox="1"/>
          <p:nvPr isPhoto="0" userDrawn="0"/>
        </p:nvSpPr>
        <p:spPr bwMode="auto">
          <a:xfrm>
            <a:off x="4782786" y="9369632"/>
            <a:ext cx="1772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8-800-302-02-21</a:t>
            </a:r>
            <a:endParaRPr lang="ru-RU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Скругленный прямоугольник 17" hidden="0">
            <a:hlinkClick r:id="rId2"/>
          </p:cNvPr>
          <p:cNvSpPr/>
          <p:nvPr isPhoto="0" userDrawn="0"/>
        </p:nvSpPr>
        <p:spPr bwMode="auto">
          <a:xfrm>
            <a:off x="216652" y="8582564"/>
            <a:ext cx="2764054" cy="695924"/>
          </a:xfrm>
          <a:prstGeom prst="roundRect">
            <a:avLst>
              <a:gd name="adj" fmla="val 16667"/>
            </a:avLst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u="sng">
                <a:hlinkClick r:id="rId3" tooltip="https://fedresurs.online/liquidation/?utm_source=instrukciya&amp;utm_medium=perehod&amp;utm_campaign=opublikovat"/>
              </a:rPr>
              <a:t>ОПУБЛИКОВАТЬ СООБЩЕНИЕ</a:t>
            </a:r>
            <a:endParaRPr lang="ru-RU" b="1"/>
          </a:p>
        </p:txBody>
      </p:sp>
      <p:sp>
        <p:nvSpPr>
          <p:cNvPr id="19" name="Скругленный прямоугольник 18" hidden="0">
            <a:hlinkClick r:id="rId2"/>
          </p:cNvPr>
          <p:cNvSpPr/>
          <p:nvPr isPhoto="0" userDrawn="0"/>
        </p:nvSpPr>
        <p:spPr bwMode="auto">
          <a:xfrm>
            <a:off x="3636746" y="8582564"/>
            <a:ext cx="2764054" cy="695924"/>
          </a:xfrm>
          <a:prstGeom prst="roundRect">
            <a:avLst>
              <a:gd name="adj" fmla="val 16667"/>
            </a:avLst>
          </a:prstGeom>
          <a:solidFill>
            <a:srgbClr val="FFFF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ru-RU" b="1" u="sng">
                <a:hlinkClick r:id="rId4" tooltip="https://fedresurs.online/liquidation/?utm_source=instrukciya&amp;utm_medium=perehod&amp;utm_campaign=raschet"/>
              </a:rPr>
              <a:t>РАССЧИТАТЬ СТОИМОСТЬ</a:t>
            </a:r>
            <a:endParaRPr lang="ru-RU" b="1"/>
          </a:p>
        </p:txBody>
      </p:sp>
      <p:sp>
        <p:nvSpPr>
          <p:cNvPr id="8" name="TextBox 7" hidden="0"/>
          <p:cNvSpPr txBox="1"/>
          <p:nvPr isPhoto="0" userDrawn="0"/>
        </p:nvSpPr>
        <p:spPr bwMode="auto">
          <a:xfrm>
            <a:off x="181098" y="9369632"/>
            <a:ext cx="32419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u="sng">
                <a:solidFill>
                  <a:schemeClr val="bg1"/>
                </a:solidFill>
                <a:hlinkClick r:id="rId5" tooltip="https://fedresurs.online/liquidation/?utm_source=instrukciya&amp;utm_medium=perehod&amp;utm_campaign=kolontitul"/>
              </a:rPr>
              <a:t>fedresurs.online</a:t>
            </a:r>
            <a:endParaRPr lang="ru-RU">
              <a:solidFill>
                <a:schemeClr val="bg1"/>
              </a:solidFill>
            </a:endParaRPr>
          </a:p>
        </p:txBody>
      </p:sp>
      <p:sp>
        <p:nvSpPr>
          <p:cNvPr id="3" name="TextBox 2" hidden="0"/>
          <p:cNvSpPr txBox="1"/>
          <p:nvPr isPhoto="0" userDrawn="0"/>
        </p:nvSpPr>
        <p:spPr bwMode="auto">
          <a:xfrm>
            <a:off x="352811" y="7845089"/>
            <a:ext cx="5896914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ru-RU"/>
              <a:t>Сервис удаленной публикации сообщений в </a:t>
            </a:r>
            <a:r>
              <a:rPr lang="ru-RU"/>
              <a:t>Федресурсе</a:t>
            </a:r>
            <a:r>
              <a:rPr lang="ru-RU"/>
              <a:t> и журнале «Вестник государственной регистрации»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Тема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R7-Office/7.1.1.35</Application>
  <DocSecurity>0</DocSecurity>
  <PresentationFormat>Лист A4 (210x297 мм)</PresentationFormat>
  <Paragraphs>0</Paragraphs>
  <Slides>3</Slides>
  <Notes>3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Theme 1</vt:lpstr>
      <vt:lpstr>Slide 1</vt:lpstr>
      <vt:lpstr>Slide 2</vt:lpstr>
      <vt:lpstr>Slide 3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Евгений Цыхманов</dc:creator>
  <cp:keywords/>
  <dc:description/>
  <dc:identifier/>
  <dc:language/>
  <cp:lastModifiedBy>Иван Спиридонов</cp:lastModifiedBy>
  <cp:revision>118</cp:revision>
  <dcterms:created xsi:type="dcterms:W3CDTF">2019-03-27T09:27:01Z</dcterms:created>
  <dcterms:modified xsi:type="dcterms:W3CDTF">2023-03-02T08:08:15Z</dcterms:modified>
  <cp:category/>
  <cp:contentStatus/>
  <cp:version/>
</cp:coreProperties>
</file>